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1"/>
  </p:notesMasterIdLst>
  <p:handoutMasterIdLst>
    <p:handoutMasterId r:id="rId32"/>
  </p:handoutMasterIdLst>
  <p:sldIdLst>
    <p:sldId id="1528" r:id="rId5"/>
    <p:sldId id="1534" r:id="rId6"/>
    <p:sldId id="1537" r:id="rId7"/>
    <p:sldId id="1559" r:id="rId8"/>
    <p:sldId id="1558" r:id="rId9"/>
    <p:sldId id="1539" r:id="rId10"/>
    <p:sldId id="1556" r:id="rId11"/>
    <p:sldId id="1557" r:id="rId12"/>
    <p:sldId id="1538" r:id="rId13"/>
    <p:sldId id="1544" r:id="rId14"/>
    <p:sldId id="1540" r:id="rId15"/>
    <p:sldId id="1545" r:id="rId16"/>
    <p:sldId id="1546" r:id="rId17"/>
    <p:sldId id="1541" r:id="rId18"/>
    <p:sldId id="1548" r:id="rId19"/>
    <p:sldId id="1549" r:id="rId20"/>
    <p:sldId id="1542" r:id="rId21"/>
    <p:sldId id="1550" r:id="rId22"/>
    <p:sldId id="1551" r:id="rId23"/>
    <p:sldId id="1547" r:id="rId24"/>
    <p:sldId id="1552" r:id="rId25"/>
    <p:sldId id="1543" r:id="rId26"/>
    <p:sldId id="1553" r:id="rId27"/>
    <p:sldId id="1555" r:id="rId28"/>
    <p:sldId id="1554" r:id="rId29"/>
    <p:sldId id="1536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6DC2E9"/>
    <a:srgbClr val="00BCF2"/>
    <a:srgbClr val="FFFFFF"/>
    <a:srgbClr val="525252"/>
    <a:srgbClr val="EAEAEA"/>
    <a:srgbClr val="E81123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2" autoAdjust="0"/>
    <p:restoredTop sz="83624" autoAdjust="0"/>
  </p:normalViewPr>
  <p:slideViewPr>
    <p:cSldViewPr>
      <p:cViewPr varScale="1">
        <p:scale>
          <a:sx n="76" d="100"/>
          <a:sy n="76" d="100"/>
        </p:scale>
        <p:origin x="699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93" d="100"/>
          <a:sy n="93" d="100"/>
        </p:scale>
        <p:origin x="189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GCIO SUMMIT 2016</a:t>
            </a:r>
          </a:p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10/6/2016 4:51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GCIO SUMMIT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10/6/2016 4:50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10/6/2016 4:50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57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GCIO SUMMIT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10/6/2016 4:51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7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entrar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dos </a:t>
            </a:r>
            <a:r>
              <a:rPr lang="en-US" dirty="0" err="1"/>
              <a:t>primeros</a:t>
            </a:r>
            <a:r>
              <a:rPr lang="en-US" dirty="0"/>
              <a:t> </a:t>
            </a:r>
            <a:r>
              <a:rPr lang="en-US" dirty="0" err="1"/>
              <a:t>sorteos</a:t>
            </a:r>
            <a:r>
              <a:rPr lang="en-US" baseline="0" dirty="0"/>
              <a:t> </a:t>
            </a:r>
            <a:r>
              <a:rPr lang="en-US" baseline="0" dirty="0" err="1"/>
              <a:t>l</a:t>
            </a:r>
            <a:r>
              <a:rPr lang="en-US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usuarios</a:t>
            </a:r>
            <a:r>
              <a:rPr lang="en-US" baseline="0" dirty="0"/>
              <a:t> </a:t>
            </a:r>
            <a:r>
              <a:rPr lang="en-US" baseline="0" dirty="0" err="1"/>
              <a:t>tienen</a:t>
            </a:r>
            <a:r>
              <a:rPr lang="en-US" baseline="0" dirty="0"/>
              <a:t> que </a:t>
            </a:r>
            <a:r>
              <a:rPr lang="en-US" baseline="0" dirty="0" err="1"/>
              <a:t>registrase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la web de </a:t>
            </a:r>
            <a:r>
              <a:rPr lang="en-US" baseline="0" dirty="0" err="1"/>
              <a:t>plainconceptsgo</a:t>
            </a:r>
            <a:r>
              <a:rPr lang="en-US" baseline="0" dirty="0"/>
              <a:t> </a:t>
            </a:r>
            <a:r>
              <a:rPr lang="en-US" baseline="0" dirty="0" err="1"/>
              <a:t>leyendo</a:t>
            </a:r>
            <a:r>
              <a:rPr lang="en-US" baseline="0" dirty="0"/>
              <a:t> el QR, para </a:t>
            </a:r>
            <a:r>
              <a:rPr lang="en-US" baseline="0" dirty="0" err="1"/>
              <a:t>cazar</a:t>
            </a:r>
            <a:r>
              <a:rPr lang="en-US" baseline="0" dirty="0"/>
              <a:t> a un speaker de Plain </a:t>
            </a:r>
            <a:r>
              <a:rPr lang="en-US" baseline="0" dirty="0" err="1"/>
              <a:t>tendrán</a:t>
            </a:r>
            <a:r>
              <a:rPr lang="en-US" baseline="0" dirty="0"/>
              <a:t> que leer el QR  </a:t>
            </a:r>
            <a:r>
              <a:rPr lang="en-US" baseline="0" dirty="0" err="1"/>
              <a:t>correspondiente</a:t>
            </a:r>
            <a:r>
              <a:rPr lang="en-US" baseline="0" dirty="0"/>
              <a:t>. Para </a:t>
            </a:r>
            <a:r>
              <a:rPr lang="en-US" baseline="0" dirty="0" err="1"/>
              <a:t>entrar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el </a:t>
            </a:r>
            <a:r>
              <a:rPr lang="en-US" baseline="0" dirty="0" err="1"/>
              <a:t>sorteo</a:t>
            </a:r>
            <a:r>
              <a:rPr lang="en-US" baseline="0" dirty="0"/>
              <a:t> del </a:t>
            </a:r>
            <a:r>
              <a:rPr lang="en-US" baseline="0" dirty="0" err="1"/>
              <a:t>dron</a:t>
            </a:r>
            <a:r>
              <a:rPr lang="en-US" baseline="0" dirty="0"/>
              <a:t> </a:t>
            </a:r>
            <a:r>
              <a:rPr lang="en-US" baseline="0" dirty="0" err="1"/>
              <a:t>tienen</a:t>
            </a:r>
            <a:r>
              <a:rPr lang="en-US" baseline="0" dirty="0"/>
              <a:t> que </a:t>
            </a:r>
            <a:r>
              <a:rPr lang="en-US" baseline="0" dirty="0" err="1"/>
              <a:t>ir</a:t>
            </a:r>
            <a:r>
              <a:rPr lang="en-US" baseline="0" dirty="0"/>
              <a:t> al stand y </a:t>
            </a:r>
            <a:r>
              <a:rPr lang="en-US" baseline="0" dirty="0" err="1"/>
              <a:t>acertar</a:t>
            </a:r>
            <a:r>
              <a:rPr lang="en-US" baseline="0" dirty="0"/>
              <a:t> </a:t>
            </a:r>
            <a:r>
              <a:rPr lang="en-US" baseline="0" dirty="0" err="1"/>
              <a:t>todas</a:t>
            </a:r>
            <a:r>
              <a:rPr lang="en-US" baseline="0" dirty="0"/>
              <a:t> las </a:t>
            </a:r>
            <a:r>
              <a:rPr lang="en-US" baseline="0" dirty="0" err="1"/>
              <a:t>preguntas</a:t>
            </a:r>
            <a:r>
              <a:rPr lang="en-US" baseline="0" dirty="0"/>
              <a:t> del test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10/6/2016 4:51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4399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GCIO SUMMIT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10/6/2016 4:51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4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GCIO SUMMIT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10/6/2016 4:51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73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GCIO SUMMIT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10/6/2016 4:51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03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GCIO SUMMIT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10/6/2016 4:51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84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GCIO SUMMIT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10/6/2016 4:51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62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GCIO SUMMIT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10/6/2016 4:51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7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GCIO SUMMIT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10/6/2016 4:51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2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5608638" y="377679"/>
            <a:ext cx="6248400" cy="7620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400" dirty="0"/>
              <a:t>Microsoft Summit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199437" y="1046410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5 y 6 de </a:t>
            </a:r>
            <a:r>
              <a:rPr lang="en-US" sz="2000" dirty="0" err="1">
                <a:solidFill>
                  <a:schemeClr val="bg1"/>
                </a:solidFill>
              </a:rPr>
              <a:t>octubre</a:t>
            </a:r>
            <a:r>
              <a:rPr lang="en-US" sz="2000" dirty="0">
                <a:solidFill>
                  <a:schemeClr val="bg1"/>
                </a:solidFill>
              </a:rPr>
              <a:t>, 2016</a:t>
            </a: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580" y="484187"/>
            <a:ext cx="1280160" cy="27449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TechSum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767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3" pos="7546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 b="7768"/>
          <a:stretch/>
        </p:blipFill>
        <p:spPr>
          <a:xfrm>
            <a:off x="1" y="0"/>
            <a:ext cx="12424810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56237" y="906462"/>
            <a:ext cx="6553200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56238" y="1926679"/>
            <a:ext cx="6553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#</a:t>
            </a:r>
            <a:r>
              <a:rPr lang="en-US" sz="2000" dirty="0" err="1">
                <a:solidFill>
                  <a:schemeClr val="tx1"/>
                </a:solidFill>
              </a:rPr>
              <a:t>TechSum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 b="7768"/>
          <a:stretch/>
        </p:blipFill>
        <p:spPr>
          <a:xfrm>
            <a:off x="1" y="0"/>
            <a:ext cx="12424810" cy="699452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5456237" y="906462"/>
            <a:ext cx="6553200" cy="10156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#</a:t>
            </a:r>
            <a:r>
              <a:rPr lang="en-US" sz="2000" dirty="0" err="1">
                <a:solidFill>
                  <a:schemeClr val="tx1"/>
                </a:solidFill>
              </a:rPr>
              <a:t>TechSum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 b="7768"/>
          <a:stretch/>
        </p:blipFill>
        <p:spPr>
          <a:xfrm>
            <a:off x="1" y="0"/>
            <a:ext cx="12424810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#</a:t>
            </a:r>
            <a:r>
              <a:rPr lang="en-US" sz="2000" dirty="0" err="1">
                <a:solidFill>
                  <a:schemeClr val="tx1"/>
                </a:solidFill>
              </a:rPr>
              <a:t>TechSum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748680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748695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583980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580" y="484187"/>
            <a:ext cx="1280160" cy="27449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TechSum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8" b="7768"/>
          <a:stretch/>
        </p:blipFill>
        <p:spPr>
          <a:xfrm>
            <a:off x="1" y="0"/>
            <a:ext cx="12424810" cy="6994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4267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Gracias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73866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#</a:t>
            </a:r>
            <a:r>
              <a:rPr lang="en-US" sz="2000" dirty="0" err="1">
                <a:solidFill>
                  <a:schemeClr val="tx1"/>
                </a:solidFill>
              </a:rPr>
              <a:t>TechSum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96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825" y="0"/>
            <a:ext cx="6246812" cy="699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580" y="484997"/>
            <a:ext cx="1280160" cy="2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580" y="48418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61038" y="1748680"/>
            <a:ext cx="6400800" cy="366409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761102" y="1748695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759450" y="3583980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580" y="484187"/>
            <a:ext cx="1280160" cy="27449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TechSum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993"/>
            <a:ext cx="12436476" cy="699551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blackWhite">
          <a:xfrm>
            <a:off x="0" y="-493"/>
            <a:ext cx="12436475" cy="699501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3000"/>
                </a:srgbClr>
              </a:gs>
              <a:gs pos="59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1748680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748695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583980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97352" y="3547979"/>
            <a:ext cx="2286002" cy="127017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57580" y="484187"/>
            <a:ext cx="1280160" cy="274492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TechSum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-493"/>
            <a:ext cx="12436464" cy="699551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blackWhite">
          <a:xfrm>
            <a:off x="0" y="-493"/>
            <a:ext cx="12436475" cy="699501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3000"/>
                </a:srgbClr>
              </a:gs>
              <a:gs pos="59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5761038" y="1748680"/>
            <a:ext cx="6400800" cy="366409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761102" y="1748695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759450" y="3583980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383752" y="3547979"/>
            <a:ext cx="2286002" cy="127017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57580" y="484187"/>
            <a:ext cx="1280160" cy="274492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TechSum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1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-492"/>
            <a:ext cx="12436464" cy="69955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748680"/>
            <a:ext cx="6400800" cy="366409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1748695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3583980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897352" y="3547979"/>
            <a:ext cx="2286002" cy="127017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57580" y="484997"/>
            <a:ext cx="1280160" cy="27287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TechSum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78D7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201825" y="6422061"/>
            <a:ext cx="364617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78D7"/>
                </a:solidFill>
              </a:rPr>
              <a:t>#</a:t>
            </a:r>
            <a:r>
              <a:rPr lang="en-US" sz="2000" dirty="0" err="1">
                <a:solidFill>
                  <a:srgbClr val="0078D7"/>
                </a:solidFill>
              </a:rPr>
              <a:t>TechSum</a:t>
            </a:r>
            <a:endParaRPr lang="en-US" sz="2000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17" r:id="rId2"/>
    <p:sldLayoutId id="2147484325" r:id="rId3"/>
    <p:sldLayoutId id="2147484324" r:id="rId4"/>
    <p:sldLayoutId id="2147484321" r:id="rId5"/>
    <p:sldLayoutId id="2147484322" r:id="rId6"/>
    <p:sldLayoutId id="2147484295" r:id="rId7"/>
    <p:sldLayoutId id="2147484240" r:id="rId8"/>
    <p:sldLayoutId id="2147484296" r:id="rId9"/>
    <p:sldLayoutId id="2147484241" r:id="rId10"/>
    <p:sldLayoutId id="2147484297" r:id="rId11"/>
    <p:sldLayoutId id="2147484244" r:id="rId12"/>
    <p:sldLayoutId id="2147484298" r:id="rId13"/>
    <p:sldLayoutId id="2147484245" r:id="rId14"/>
    <p:sldLayoutId id="2147484247" r:id="rId15"/>
    <p:sldLayoutId id="2147484249" r:id="rId16"/>
    <p:sldLayoutId id="2147484250" r:id="rId17"/>
    <p:sldLayoutId id="2147484264" r:id="rId18"/>
    <p:sldLayoutId id="2147484251" r:id="rId19"/>
    <p:sldLayoutId id="2147484327" r:id="rId20"/>
    <p:sldLayoutId id="2147484254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99" r:id="rId28"/>
    <p:sldLayoutId id="2147484263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en-us/articles/git-branching-guidance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62030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¿Cuál elegir?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058862"/>
            <a:ext cx="7614293" cy="53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42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cambia el flujo?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1058862"/>
            <a:ext cx="7995293" cy="565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45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Git</a:t>
            </a:r>
            <a:r>
              <a:rPr lang="es-ES" dirty="0"/>
              <a:t> y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s-ES" dirty="0" err="1"/>
              <a:t>Git</a:t>
            </a:r>
            <a:r>
              <a:rPr lang="es-ES" dirty="0"/>
              <a:t> en Team Services es </a:t>
            </a:r>
            <a:r>
              <a:rPr lang="es-ES" dirty="0" err="1"/>
              <a:t>Git</a:t>
            </a:r>
            <a:endParaRPr lang="es-ES" dirty="0"/>
          </a:p>
          <a:p>
            <a:r>
              <a:rPr lang="es-ES" dirty="0"/>
              <a:t>Visual Studio nos ayuda con los flujos básicos</a:t>
            </a:r>
          </a:p>
          <a:p>
            <a:r>
              <a:rPr lang="es-ES" dirty="0"/>
              <a:t>	De manera totalmente integrada</a:t>
            </a:r>
          </a:p>
          <a:p>
            <a:r>
              <a:rPr lang="es-ES" dirty="0"/>
              <a:t>	Tal y cómo hemos trabajado toda la vida</a:t>
            </a:r>
          </a:p>
          <a:p>
            <a:r>
              <a:rPr lang="es-ES" dirty="0"/>
              <a:t>	Sin perder toda la potencia de </a:t>
            </a:r>
            <a:r>
              <a:rPr lang="es-ES" dirty="0" err="1"/>
              <a:t>Git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84016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906462"/>
            <a:ext cx="6934200" cy="4339650"/>
          </a:xfrm>
        </p:spPr>
        <p:txBody>
          <a:bodyPr/>
          <a:lstStyle/>
          <a:p>
            <a:r>
              <a:rPr lang="es-ES" dirty="0"/>
              <a:t>Primeros pasos</a:t>
            </a:r>
            <a:br>
              <a:rPr lang="es-ES" dirty="0"/>
            </a:br>
            <a:r>
              <a:rPr lang="es-ES" dirty="0"/>
              <a:t>	Clonar</a:t>
            </a:r>
            <a:br>
              <a:rPr lang="es-ES" dirty="0"/>
            </a:br>
            <a:r>
              <a:rPr lang="es-ES" dirty="0"/>
              <a:t>	Publicar cambios</a:t>
            </a:r>
            <a:br>
              <a:rPr lang="es-ES" dirty="0"/>
            </a:br>
            <a:r>
              <a:rPr lang="es-ES" dirty="0"/>
              <a:t>	</a:t>
            </a:r>
            <a:r>
              <a:rPr lang="es-ES" dirty="0" err="1"/>
              <a:t>Push</a:t>
            </a:r>
            <a:r>
              <a:rPr lang="es-ES" dirty="0"/>
              <a:t>, </a:t>
            </a:r>
            <a:r>
              <a:rPr lang="es-ES" dirty="0" err="1"/>
              <a:t>Pull</a:t>
            </a:r>
            <a:r>
              <a:rPr lang="es-ES" dirty="0"/>
              <a:t>, </a:t>
            </a:r>
            <a:r>
              <a:rPr lang="es-ES" dirty="0" err="1"/>
              <a:t>Sync</a:t>
            </a:r>
            <a:br>
              <a:rPr lang="es-ES" dirty="0"/>
            </a:br>
            <a:r>
              <a:rPr lang="es-ES" dirty="0"/>
              <a:t>	Asociar a WI</a:t>
            </a:r>
          </a:p>
        </p:txBody>
      </p:sp>
    </p:spTree>
    <p:extLst>
      <p:ext uri="{BB962C8B-B14F-4D97-AF65-F5344CB8AC3E}">
        <p14:creationId xmlns:p14="http://schemas.microsoft.com/office/powerpoint/2010/main" val="136453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 con ramas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44513"/>
          </a:xfrm>
        </p:spPr>
        <p:txBody>
          <a:bodyPr/>
          <a:lstStyle/>
          <a:p>
            <a:r>
              <a:rPr lang="es-ES" sz="2800" dirty="0"/>
              <a:t>Las ramas son mucho menos costosas de crear</a:t>
            </a:r>
          </a:p>
          <a:p>
            <a:r>
              <a:rPr lang="es-ES" sz="2800" dirty="0"/>
              <a:t>Cambiar de rama es mucho más simple</a:t>
            </a:r>
          </a:p>
          <a:p>
            <a:r>
              <a:rPr lang="es-ES" sz="2800" dirty="0"/>
              <a:t>Las ramas pueden ser locales o remotas</a:t>
            </a:r>
          </a:p>
          <a:p>
            <a:r>
              <a:rPr lang="es-ES" sz="2800" dirty="0"/>
              <a:t>Si no publicamos una rama es local</a:t>
            </a:r>
          </a:p>
          <a:p>
            <a:r>
              <a:rPr lang="es-ES" sz="2800" dirty="0"/>
              <a:t>VS nos permite movernos entre ramas, crearlas, publicarlas y </a:t>
            </a:r>
            <a:r>
              <a:rPr lang="es-ES" sz="2800" dirty="0" err="1"/>
              <a:t>mergearlas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 err="1"/>
              <a:t>Branching</a:t>
            </a:r>
            <a:r>
              <a:rPr lang="es-ES" sz="2800" dirty="0"/>
              <a:t> </a:t>
            </a:r>
            <a:r>
              <a:rPr lang="es-ES" sz="2800" dirty="0" err="1"/>
              <a:t>guidance</a:t>
            </a:r>
            <a:endParaRPr lang="es-ES" sz="2800" dirty="0"/>
          </a:p>
          <a:p>
            <a:r>
              <a:rPr lang="es-ES" sz="1400" dirty="0">
                <a:hlinkClick r:id="rId2"/>
              </a:rPr>
              <a:t>https://www.visualstudio.com/en-us/articles/git-branching-guidance</a:t>
            </a:r>
            <a:endParaRPr lang="es-ES" sz="1400" dirty="0"/>
          </a:p>
          <a:p>
            <a:endParaRPr lang="es-ES" sz="1400" dirty="0"/>
          </a:p>
          <a:p>
            <a:r>
              <a:rPr lang="es-ES" sz="2000" dirty="0" err="1"/>
              <a:t>username</a:t>
            </a:r>
            <a:r>
              <a:rPr lang="es-ES" sz="2000" dirty="0"/>
              <a:t>/</a:t>
            </a:r>
            <a:r>
              <a:rPr lang="es-ES" sz="2000" dirty="0" err="1"/>
              <a:t>workitem</a:t>
            </a:r>
            <a:endParaRPr lang="es-ES" sz="2000" dirty="0"/>
          </a:p>
          <a:p>
            <a:r>
              <a:rPr lang="es-ES" sz="2000" dirty="0" err="1"/>
              <a:t>bugfix</a:t>
            </a:r>
            <a:r>
              <a:rPr lang="es-ES" sz="2000" dirty="0"/>
              <a:t>/</a:t>
            </a:r>
            <a:r>
              <a:rPr lang="es-ES" sz="2000" dirty="0" err="1"/>
              <a:t>description</a:t>
            </a:r>
            <a:endParaRPr lang="es-ES" sz="2000" dirty="0"/>
          </a:p>
          <a:p>
            <a:r>
              <a:rPr lang="es-ES" sz="2000" dirty="0" err="1"/>
              <a:t>features</a:t>
            </a:r>
            <a:r>
              <a:rPr lang="es-ES" sz="2000" dirty="0"/>
              <a:t>/</a:t>
            </a:r>
            <a:r>
              <a:rPr lang="es-ES" sz="2000" dirty="0" err="1"/>
              <a:t>feature-name</a:t>
            </a:r>
            <a:endParaRPr lang="es-ES" sz="2000" dirty="0"/>
          </a:p>
          <a:p>
            <a:r>
              <a:rPr lang="es-ES" sz="2000" dirty="0" err="1"/>
              <a:t>hotfix</a:t>
            </a:r>
            <a:r>
              <a:rPr lang="es-ES" sz="2000" dirty="0"/>
              <a:t>/</a:t>
            </a:r>
            <a:r>
              <a:rPr lang="es-ES" sz="2000" dirty="0" err="1"/>
              <a:t>description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6806564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906462"/>
            <a:ext cx="6934200" cy="5170646"/>
          </a:xfrm>
        </p:spPr>
        <p:txBody>
          <a:bodyPr/>
          <a:lstStyle/>
          <a:p>
            <a:r>
              <a:rPr lang="es-ES" dirty="0"/>
              <a:t>Ramas</a:t>
            </a:r>
            <a:br>
              <a:rPr lang="es-ES" dirty="0"/>
            </a:br>
            <a:r>
              <a:rPr lang="es-ES" dirty="0"/>
              <a:t>	Ramas locales</a:t>
            </a:r>
            <a:br>
              <a:rPr lang="es-ES" dirty="0"/>
            </a:br>
            <a:r>
              <a:rPr lang="es-ES" dirty="0"/>
              <a:t>	Ramas remotas</a:t>
            </a:r>
            <a:br>
              <a:rPr lang="es-ES" dirty="0"/>
            </a:br>
            <a:r>
              <a:rPr lang="es-ES" dirty="0"/>
              <a:t>	Publicar una rama</a:t>
            </a:r>
            <a:br>
              <a:rPr lang="es-ES" dirty="0"/>
            </a:br>
            <a:r>
              <a:rPr lang="es-ES" dirty="0"/>
              <a:t>	Cambiar de rama</a:t>
            </a:r>
            <a:br>
              <a:rPr lang="es-ES" dirty="0"/>
            </a:br>
            <a:r>
              <a:rPr lang="es-ES" dirty="0"/>
              <a:t>	</a:t>
            </a:r>
            <a:r>
              <a:rPr lang="es-ES" dirty="0" err="1"/>
              <a:t>Merges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06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906462"/>
            <a:ext cx="6934200" cy="1846659"/>
          </a:xfrm>
        </p:spPr>
        <p:txBody>
          <a:bodyPr/>
          <a:lstStyle/>
          <a:p>
            <a:r>
              <a:rPr lang="es-ES" dirty="0" err="1"/>
              <a:t>Stage</a:t>
            </a:r>
            <a:br>
              <a:rPr lang="es-ES" dirty="0"/>
            </a:br>
            <a:r>
              <a:rPr lang="es-ES" dirty="0" err="1"/>
              <a:t>Tags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07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s-ES" dirty="0"/>
              <a:t>Revisiones de código</a:t>
            </a:r>
          </a:p>
          <a:p>
            <a:r>
              <a:rPr lang="es-ES" dirty="0"/>
              <a:t>Golden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25087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906462"/>
            <a:ext cx="6934200" cy="3508653"/>
          </a:xfrm>
        </p:spPr>
        <p:txBody>
          <a:bodyPr/>
          <a:lstStyle/>
          <a:p>
            <a:r>
              <a:rPr lang="es-ES" sz="4800" dirty="0" err="1"/>
              <a:t>Pull</a:t>
            </a:r>
            <a:r>
              <a:rPr lang="es-ES" sz="4800" dirty="0"/>
              <a:t> </a:t>
            </a:r>
            <a:r>
              <a:rPr lang="es-ES" sz="4800" dirty="0" err="1"/>
              <a:t>request</a:t>
            </a:r>
            <a:br>
              <a:rPr lang="es-ES" sz="4800" dirty="0"/>
            </a:br>
            <a:r>
              <a:rPr lang="es-ES" sz="4800" dirty="0"/>
              <a:t>	Crear</a:t>
            </a:r>
            <a:br>
              <a:rPr lang="es-ES" sz="4800" dirty="0"/>
            </a:br>
            <a:r>
              <a:rPr lang="es-ES" sz="4800" dirty="0"/>
              <a:t>	Aceptar</a:t>
            </a:r>
            <a:br>
              <a:rPr lang="es-ES" sz="4800" dirty="0"/>
            </a:br>
            <a:r>
              <a:rPr lang="es-ES" sz="4800" dirty="0"/>
              <a:t>	Squash</a:t>
            </a:r>
            <a:br>
              <a:rPr lang="es-ES" sz="4800" dirty="0"/>
            </a:b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354745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Políticas y seguridad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09631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701" y="1748695"/>
            <a:ext cx="6400737" cy="1828800"/>
          </a:xfrm>
        </p:spPr>
        <p:txBody>
          <a:bodyPr/>
          <a:lstStyle/>
          <a:p>
            <a:r>
              <a:rPr lang="es-ES_tradnl" sz="4800" dirty="0" err="1"/>
              <a:t>Git</a:t>
            </a:r>
            <a:r>
              <a:rPr lang="es-ES_tradnl" sz="4800" dirty="0"/>
              <a:t> para desarrolladores de TFSVC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z="2400" dirty="0"/>
              <a:t>Rodrigo Corral</a:t>
            </a:r>
          </a:p>
          <a:p>
            <a:r>
              <a:rPr lang="es-ES_tradnl" sz="2400" dirty="0"/>
              <a:t>ALM Team Lead / ALM MVP @ Plain Concepts</a:t>
            </a:r>
          </a:p>
          <a:p>
            <a:r>
              <a:rPr lang="es-ES_tradnl" sz="2400" dirty="0"/>
              <a:t>rcorral@plainconcepts.com</a:t>
            </a:r>
          </a:p>
          <a:p>
            <a:r>
              <a:rPr lang="es-ES_tradnl" sz="2400" dirty="0"/>
              <a:t>@</a:t>
            </a:r>
            <a:r>
              <a:rPr lang="es-ES_tradnl" sz="2400" dirty="0" err="1"/>
              <a:t>r_corral</a:t>
            </a:r>
            <a:endParaRPr lang="es-ES_tradnl" sz="2400" dirty="0"/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08412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r>
              <a:rPr lang="es-ES" dirty="0"/>
              <a:t>Tienes la historia en local</a:t>
            </a:r>
          </a:p>
          <a:p>
            <a:r>
              <a:rPr lang="es-ES" dirty="0"/>
              <a:t>Puedes deshacer cambios con </a:t>
            </a:r>
            <a:r>
              <a:rPr lang="es-ES" dirty="0" err="1"/>
              <a:t>reset</a:t>
            </a:r>
            <a:endParaRPr lang="es-ES" dirty="0"/>
          </a:p>
          <a:p>
            <a:r>
              <a:rPr lang="es-ES" dirty="0"/>
              <a:t>Puedes reescribir la historia</a:t>
            </a:r>
          </a:p>
          <a:p>
            <a:r>
              <a:rPr lang="es-ES" dirty="0"/>
              <a:t>	NUNCA EN RAMAS COMPARTIDAS</a:t>
            </a:r>
          </a:p>
          <a:p>
            <a:r>
              <a:rPr lang="es-ES" dirty="0"/>
              <a:t>Para pequeñas </a:t>
            </a:r>
            <a:r>
              <a:rPr lang="es-ES" dirty="0" err="1"/>
              <a:t>correciones</a:t>
            </a:r>
            <a:r>
              <a:rPr lang="es-ES" dirty="0"/>
              <a:t> </a:t>
            </a:r>
            <a:r>
              <a:rPr lang="es-ES" dirty="0" err="1"/>
              <a:t>ammend</a:t>
            </a:r>
            <a:endParaRPr lang="es-ES" dirty="0"/>
          </a:p>
          <a:p>
            <a:r>
              <a:rPr lang="es-ES" dirty="0"/>
              <a:t>Si la rama es compartida </a:t>
            </a:r>
            <a:r>
              <a:rPr lang="es-ES" dirty="0" err="1"/>
              <a:t>revert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640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906462"/>
            <a:ext cx="6934200" cy="3508653"/>
          </a:xfrm>
        </p:spPr>
        <p:txBody>
          <a:bodyPr/>
          <a:lstStyle/>
          <a:p>
            <a:r>
              <a:rPr lang="es-ES" sz="4800" dirty="0"/>
              <a:t>Historial</a:t>
            </a:r>
            <a:br>
              <a:rPr lang="es-ES" sz="4800" dirty="0"/>
            </a:br>
            <a:r>
              <a:rPr lang="es-ES" sz="4800" dirty="0"/>
              <a:t>	</a:t>
            </a:r>
            <a:r>
              <a:rPr lang="es-ES" sz="4800" dirty="0" err="1"/>
              <a:t>Revert</a:t>
            </a:r>
            <a:br>
              <a:rPr lang="es-ES" sz="4800" dirty="0"/>
            </a:br>
            <a:r>
              <a:rPr lang="es-ES" sz="4800" dirty="0"/>
              <a:t>	</a:t>
            </a:r>
            <a:r>
              <a:rPr lang="es-ES" sz="4800" dirty="0" err="1"/>
              <a:t>Anotate</a:t>
            </a:r>
            <a:br>
              <a:rPr lang="es-ES" sz="4800" dirty="0"/>
            </a:br>
            <a:r>
              <a:rPr lang="es-ES" sz="4800" dirty="0"/>
              <a:t>	Ver la historia</a:t>
            </a:r>
            <a:br>
              <a:rPr lang="es-ES" sz="4800" dirty="0"/>
            </a:b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4300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Comandos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208590"/>
            <a:ext cx="5710244" cy="3296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37" y="1208590"/>
            <a:ext cx="4986345" cy="402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53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906462"/>
            <a:ext cx="6934200" cy="1514261"/>
          </a:xfrm>
        </p:spPr>
        <p:txBody>
          <a:bodyPr/>
          <a:lstStyle/>
          <a:p>
            <a:r>
              <a:rPr lang="es-ES" sz="4800" dirty="0" err="1"/>
              <a:t>Git</a:t>
            </a:r>
            <a:r>
              <a:rPr lang="es-ES" sz="4800" dirty="0"/>
              <a:t> </a:t>
            </a:r>
            <a:r>
              <a:rPr lang="es-ES" sz="4800" dirty="0" err="1"/>
              <a:t>Command</a:t>
            </a:r>
            <a:r>
              <a:rPr lang="es-ES" sz="4800" dirty="0"/>
              <a:t> Line</a:t>
            </a:r>
            <a:br>
              <a:rPr lang="es-ES" sz="4800" dirty="0"/>
            </a:b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9119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Flow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287462"/>
            <a:ext cx="4010610" cy="5314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4837" y="1287462"/>
            <a:ext cx="5715000" cy="445968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feature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feature start &lt;name&gt; [&lt;base&gt;]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feature finish &lt;name&gt;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feature publish &lt;name&gt;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feature pull &lt;remote&gt; &lt;name&gt;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hotfix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hotfix start &lt;release&gt; [&lt;base&gt;]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hotfix finish &lt;release&gt;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support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flow support start &lt;release&gt; &lt;base&gt;</a:t>
            </a:r>
            <a:endParaRPr lang="es-E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52830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6237" y="906462"/>
            <a:ext cx="6553200" cy="932563"/>
          </a:xfrm>
        </p:spPr>
        <p:txBody>
          <a:bodyPr/>
          <a:lstStyle/>
          <a:p>
            <a:r>
              <a:rPr lang="es-ES" sz="5400" dirty="0" err="1"/>
              <a:t>Git</a:t>
            </a:r>
            <a:r>
              <a:rPr lang="es-ES" sz="5400" dirty="0"/>
              <a:t> </a:t>
            </a:r>
            <a:r>
              <a:rPr lang="es-ES" sz="5400" dirty="0" err="1"/>
              <a:t>flow</a:t>
            </a:r>
            <a:r>
              <a:rPr lang="es-ES" sz="5400" dirty="0"/>
              <a:t> y Visual Studio</a:t>
            </a:r>
          </a:p>
        </p:txBody>
      </p:sp>
    </p:spTree>
    <p:extLst>
      <p:ext uri="{BB962C8B-B14F-4D97-AF65-F5344CB8AC3E}">
        <p14:creationId xmlns:p14="http://schemas.microsoft.com/office/powerpoint/2010/main" val="9415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http://aka.ms/MTS85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8045450" y="1236663"/>
            <a:ext cx="3524250" cy="3524250"/>
          </a:xfrm>
        </p:spPr>
      </p:pic>
    </p:spTree>
    <p:extLst>
      <p:ext uri="{BB962C8B-B14F-4D97-AF65-F5344CB8AC3E}">
        <p14:creationId xmlns:p14="http://schemas.microsoft.com/office/powerpoint/2010/main" val="25447524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366775" y="-50765"/>
            <a:ext cx="6057286" cy="6819662"/>
            <a:chOff x="6252945" y="1"/>
            <a:chExt cx="5939055" cy="6686550"/>
          </a:xfrm>
        </p:grpSpPr>
        <p:pic>
          <p:nvPicPr>
            <p:cNvPr id="1026" name="Picture 2" descr="https://pbs.twimg.com/media/Ct6DNYKWgAAM2k3.jpg:lar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149"/>
            <a:stretch/>
          </p:blipFill>
          <p:spPr bwMode="auto">
            <a:xfrm>
              <a:off x="6252945" y="1"/>
              <a:ext cx="5939055" cy="668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9695" t="20462" r="62934" b="32678"/>
            <a:stretch/>
          </p:blipFill>
          <p:spPr>
            <a:xfrm>
              <a:off x="7050024" y="512833"/>
              <a:ext cx="1811691" cy="1783256"/>
            </a:xfrm>
            <a:prstGeom prst="rect">
              <a:avLst/>
            </a:prstGeom>
          </p:spPr>
        </p:pic>
      </p:grpSp>
      <p:pic>
        <p:nvPicPr>
          <p:cNvPr id="9" name="Picture 2" descr="https://pbs.twimg.com/media/Ct6DNYKWgAAM2k3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0"/>
          <a:stretch/>
        </p:blipFill>
        <p:spPr bwMode="auto">
          <a:xfrm>
            <a:off x="3366775" y="4081185"/>
            <a:ext cx="6057286" cy="39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t6DNYKWgAAM2k3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0" t="66142" b="-1"/>
          <a:stretch/>
        </p:blipFill>
        <p:spPr bwMode="auto">
          <a:xfrm>
            <a:off x="6147117" y="3226299"/>
            <a:ext cx="3276944" cy="482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 bwMode="auto">
          <a:xfrm rot="20742790">
            <a:off x="3112602" y="3197258"/>
            <a:ext cx="6411335" cy="9114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CuadroTexto 12"/>
          <p:cNvSpPr txBox="1"/>
          <p:nvPr/>
        </p:nvSpPr>
        <p:spPr>
          <a:xfrm rot="20728748">
            <a:off x="3056588" y="3511189"/>
            <a:ext cx="3575536" cy="100135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solidFill>
                  <a:srgbClr val="0078D7"/>
                </a:solidFill>
              </a:rPr>
              <a:t>1 </a:t>
            </a:r>
            <a:r>
              <a:rPr lang="en-US" sz="2448" dirty="0" err="1">
                <a:solidFill>
                  <a:srgbClr val="0078D7"/>
                </a:solidFill>
              </a:rPr>
              <a:t>Juego</a:t>
            </a:r>
            <a:r>
              <a:rPr lang="en-US" sz="2448" dirty="0">
                <a:solidFill>
                  <a:srgbClr val="0078D7"/>
                </a:solidFill>
              </a:rPr>
              <a:t> Deus EX</a:t>
            </a:r>
          </a:p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Cazando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 5 Speakers</a:t>
            </a:r>
          </a:p>
        </p:txBody>
      </p:sp>
      <p:sp>
        <p:nvSpPr>
          <p:cNvPr id="16" name="CuadroTexto 15"/>
          <p:cNvSpPr txBox="1"/>
          <p:nvPr/>
        </p:nvSpPr>
        <p:spPr>
          <a:xfrm rot="20780275">
            <a:off x="5928955" y="2702839"/>
            <a:ext cx="3905576" cy="9849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 dirty="0">
                <a:solidFill>
                  <a:srgbClr val="0078D7"/>
                </a:solidFill>
              </a:rPr>
              <a:t>1 </a:t>
            </a:r>
            <a:r>
              <a:rPr lang="en-US" sz="2448" dirty="0" err="1">
                <a:solidFill>
                  <a:srgbClr val="0078D7"/>
                </a:solidFill>
              </a:rPr>
              <a:t>Curso</a:t>
            </a:r>
            <a:r>
              <a:rPr lang="en-US" sz="2448" dirty="0">
                <a:solidFill>
                  <a:srgbClr val="0078D7"/>
                </a:solidFill>
              </a:rPr>
              <a:t> </a:t>
            </a:r>
            <a:r>
              <a:rPr lang="en-US" sz="2448" dirty="0" err="1">
                <a:solidFill>
                  <a:srgbClr val="0078D7"/>
                </a:solidFill>
              </a:rPr>
              <a:t>desarrollo</a:t>
            </a:r>
            <a:r>
              <a:rPr lang="en-US" sz="2448" dirty="0">
                <a:solidFill>
                  <a:srgbClr val="0078D7"/>
                </a:solidFill>
              </a:rPr>
              <a:t> apps</a:t>
            </a:r>
          </a:p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1836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Cazando</a:t>
            </a:r>
            <a:r>
              <a:rPr lang="en-US" sz="1836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 Javier Suárez</a:t>
            </a:r>
          </a:p>
        </p:txBody>
      </p:sp>
      <p:sp>
        <p:nvSpPr>
          <p:cNvPr id="18" name="CuadroTexto 17"/>
          <p:cNvSpPr txBox="1"/>
          <p:nvPr/>
        </p:nvSpPr>
        <p:spPr>
          <a:xfrm rot="16200000">
            <a:off x="-412317" y="3258190"/>
            <a:ext cx="7201770" cy="58386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040" b="1" dirty="0">
                <a:solidFill>
                  <a:srgbClr val="0078D7"/>
                </a:solidFill>
              </a:rPr>
              <a:t>SORTEAMOS  </a:t>
            </a:r>
            <a:r>
              <a:rPr lang="en-US" sz="2040" b="1" dirty="0" err="1">
                <a:solidFill>
                  <a:srgbClr val="BDBDBD"/>
                </a:solidFill>
              </a:rPr>
              <a:t>SORTEAMOS</a:t>
            </a:r>
            <a:r>
              <a:rPr lang="en-US" sz="2040" b="1" dirty="0">
                <a:solidFill>
                  <a:srgbClr val="BDBDBD"/>
                </a:solidFill>
              </a:rPr>
              <a:t>  </a:t>
            </a:r>
            <a:r>
              <a:rPr lang="en-US" sz="2040" b="1" dirty="0" err="1">
                <a:solidFill>
                  <a:srgbClr val="0078D7"/>
                </a:solidFill>
              </a:rPr>
              <a:t>SORTEAMOS</a:t>
            </a:r>
            <a:r>
              <a:rPr lang="en-US" sz="2040" b="1" dirty="0">
                <a:solidFill>
                  <a:srgbClr val="0078D7"/>
                </a:solidFill>
              </a:rPr>
              <a:t> </a:t>
            </a:r>
            <a:r>
              <a:rPr lang="en-US" sz="2040" b="1" dirty="0" err="1">
                <a:solidFill>
                  <a:srgbClr val="BDBDBD"/>
                </a:solidFill>
              </a:rPr>
              <a:t>SORTEAMOS</a:t>
            </a:r>
            <a:endParaRPr lang="en-US" sz="2040" b="1" dirty="0">
              <a:solidFill>
                <a:srgbClr val="BDBDBD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595699" y="6066546"/>
            <a:ext cx="2839894" cy="52735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1632" b="1" dirty="0">
                <a:solidFill>
                  <a:srgbClr val="0078D7"/>
                </a:solidFill>
              </a:rPr>
              <a:t>http://bit.ly/plain-go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51034">
            <a:off x="9083228" y="2984193"/>
            <a:ext cx="983217" cy="98321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6167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TFS VC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1202809"/>
            <a:ext cx="7731068" cy="51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11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Git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7" y="751378"/>
            <a:ext cx="7330017" cy="54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4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un DCVS?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s-ES" dirty="0"/>
              <a:t>Cada desarrollador tiene su CVS completo local</a:t>
            </a:r>
          </a:p>
          <a:p>
            <a:r>
              <a:rPr lang="es-ES" dirty="0"/>
              <a:t>Funciona desconectado</a:t>
            </a:r>
          </a:p>
          <a:p>
            <a:r>
              <a:rPr lang="es-ES" dirty="0"/>
              <a:t>Es más rápido</a:t>
            </a:r>
          </a:p>
          <a:p>
            <a:r>
              <a:rPr lang="es-ES" dirty="0"/>
              <a:t>Maneja mejor los cambios</a:t>
            </a:r>
          </a:p>
          <a:p>
            <a:r>
              <a:rPr lang="es-ES" dirty="0" err="1"/>
              <a:t>Branching</a:t>
            </a:r>
            <a:r>
              <a:rPr lang="es-ES" dirty="0"/>
              <a:t> y </a:t>
            </a:r>
            <a:r>
              <a:rPr lang="es-ES" dirty="0" err="1"/>
              <a:t>merging</a:t>
            </a:r>
            <a:r>
              <a:rPr lang="es-ES" dirty="0"/>
              <a:t> más sencillos</a:t>
            </a:r>
          </a:p>
          <a:p>
            <a:r>
              <a:rPr lang="es-ES" dirty="0"/>
              <a:t>Menos gestión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44173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Pero…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946517"/>
          </a:xfrm>
        </p:spPr>
        <p:txBody>
          <a:bodyPr/>
          <a:lstStyle/>
          <a:p>
            <a:r>
              <a:rPr lang="es-ES" dirty="0"/>
              <a:t>Sigues necesitando un </a:t>
            </a:r>
            <a:r>
              <a:rPr lang="es-ES" dirty="0" err="1"/>
              <a:t>backup</a:t>
            </a:r>
            <a:endParaRPr lang="es-ES" dirty="0"/>
          </a:p>
          <a:p>
            <a:r>
              <a:rPr lang="es-ES" dirty="0"/>
              <a:t>Sigues necesitando un remoto donde integrar los cambios</a:t>
            </a:r>
          </a:p>
          <a:p>
            <a:r>
              <a:rPr lang="es-ES" dirty="0"/>
              <a:t>No hay una última versión</a:t>
            </a:r>
          </a:p>
          <a:p>
            <a:r>
              <a:rPr lang="es-ES" dirty="0"/>
              <a:t>No hay números de revisión (</a:t>
            </a:r>
            <a:r>
              <a:rPr lang="es-ES" dirty="0" err="1"/>
              <a:t>changeset</a:t>
            </a:r>
            <a:r>
              <a:rPr lang="es-ES" dirty="0"/>
              <a:t> id)</a:t>
            </a:r>
          </a:p>
          <a:p>
            <a:r>
              <a:rPr lang="es-ES" dirty="0"/>
              <a:t>	… pero tenemos </a:t>
            </a:r>
            <a:r>
              <a:rPr lang="es-ES" dirty="0" err="1"/>
              <a:t>tags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sz="1400" dirty="0"/>
              <a:t>https://www.appfusions.com/display/GithubSCMImporter/CVCS+vs.+DVCS+In+a+Nutshell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50239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Cúal</a:t>
            </a:r>
            <a:r>
              <a:rPr lang="es-ES" dirty="0"/>
              <a:t> elegir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27864"/>
          </a:xfrm>
        </p:spPr>
        <p:txBody>
          <a:bodyPr/>
          <a:lstStyle/>
          <a:p>
            <a:r>
              <a:rPr lang="es-ES" sz="3200" dirty="0"/>
              <a:t>https://www.visualstudio.com/en-us/docs/tfvc/comparison-git-tfvc</a:t>
            </a:r>
          </a:p>
        </p:txBody>
      </p:sp>
    </p:spTree>
    <p:extLst>
      <p:ext uri="{BB962C8B-B14F-4D97-AF65-F5344CB8AC3E}">
        <p14:creationId xmlns:p14="http://schemas.microsoft.com/office/powerpoint/2010/main" val="25833153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Diferencias principales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363662"/>
            <a:ext cx="5281651" cy="2771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37" y="3040062"/>
            <a:ext cx="5191163" cy="27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2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CIO Summit 2016 Template - White">
  <a:themeElements>
    <a:clrScheme name="GCIO Summit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505050"/>
      </a:accent3>
      <a:accent4>
        <a:srgbClr val="008272"/>
      </a:accent4>
      <a:accent5>
        <a:srgbClr val="32145A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CIO_2016_Template.potx" id="{19E40E1D-92F6-4C76-A8DE-E2E581DA5A45}" vid="{B70F8689-700A-4204-B90C-2AEC47131A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38000A9703F64DB1B0B0F9690848F1" ma:contentTypeVersion="4" ma:contentTypeDescription="Create a new document." ma:contentTypeScope="" ma:versionID="d2df6ef72899cba0149d35d9844d46e9">
  <xsd:schema xmlns:xsd="http://www.w3.org/2001/XMLSchema" xmlns:xs="http://www.w3.org/2001/XMLSchema" xmlns:p="http://schemas.microsoft.com/office/2006/metadata/properties" xmlns:ns2="2b2dfeed-2da1-4ef4-b600-f5543001ef98" xmlns:ns3="d7b89efc-599c-41ef-afcb-e0aecc35db08" targetNamespace="http://schemas.microsoft.com/office/2006/metadata/properties" ma:root="true" ma:fieldsID="bd26b56a73d3522042eb5a8a4a5761ef" ns2:_="" ns3:_="">
    <xsd:import namespace="2b2dfeed-2da1-4ef4-b600-f5543001ef98"/>
    <xsd:import namespace="d7b89efc-599c-41ef-afcb-e0aecc35db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edWithDetails" minOccurs="0"/>
                <xsd:element ref="ns3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b89efc-599c-41ef-afcb-e0aecc35db08" elementFormDefault="qualified">
    <xsd:import namespace="http://schemas.microsoft.com/office/2006/documentManagement/types"/>
    <xsd:import namespace="http://schemas.microsoft.com/office/infopath/2007/PartnerControls"/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227498-ADE7-4702-B1E5-4A275C28A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d7b89efc-599c-41ef-afcb-e0aecc35db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d7b89efc-599c-41ef-afcb-e0aecc35db08"/>
    <ds:schemaRef ds:uri="2b2dfeed-2da1-4ef4-b600-f5543001ef98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GCIO_2016_Template_v02</Template>
  <TotalTime>374</TotalTime>
  <Words>684</Words>
  <Application>Microsoft Office PowerPoint</Application>
  <PresentationFormat>Custom</PresentationFormat>
  <Paragraphs>127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Consolas</vt:lpstr>
      <vt:lpstr>Segoe UI</vt:lpstr>
      <vt:lpstr>Segoe UI Light</vt:lpstr>
      <vt:lpstr>Wingdings</vt:lpstr>
      <vt:lpstr>GCIO Summit 2016 Template - White</vt:lpstr>
      <vt:lpstr>PowerPoint Presentation</vt:lpstr>
      <vt:lpstr>Git para desarrolladores de TFSVC</vt:lpstr>
      <vt:lpstr>PowerPoint Presentation</vt:lpstr>
      <vt:lpstr>TFS VC</vt:lpstr>
      <vt:lpstr>Git</vt:lpstr>
      <vt:lpstr>¿Por qué un DCVS?</vt:lpstr>
      <vt:lpstr>Pero…</vt:lpstr>
      <vt:lpstr>Cúal elegir</vt:lpstr>
      <vt:lpstr>Diferencias principales</vt:lpstr>
      <vt:lpstr>¿Cuál elegir?</vt:lpstr>
      <vt:lpstr>¿Cómo cambia el flujo?</vt:lpstr>
      <vt:lpstr>Git y Visual Studio</vt:lpstr>
      <vt:lpstr>Primeros pasos  Clonar  Publicar cambios  Push, Pull, Sync  Asociar a WI</vt:lpstr>
      <vt:lpstr>Trabajo con ramas</vt:lpstr>
      <vt:lpstr>Ramas  Ramas locales  Ramas remotas  Publicar una rama  Cambiar de rama  Merges</vt:lpstr>
      <vt:lpstr>Stage Tags</vt:lpstr>
      <vt:lpstr>Pull request</vt:lpstr>
      <vt:lpstr>Pull request  Crear  Aceptar  Squash </vt:lpstr>
      <vt:lpstr>Políticas y seguridad</vt:lpstr>
      <vt:lpstr>Historia</vt:lpstr>
      <vt:lpstr>Historial  Revert  Anotate  Ver la historia </vt:lpstr>
      <vt:lpstr>Comandos</vt:lpstr>
      <vt:lpstr>Git Command Line </vt:lpstr>
      <vt:lpstr>Git Flow</vt:lpstr>
      <vt:lpstr>Git flow y Visual Studio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GCIO Summit 2016 - Global CIO Summit</dc:subject>
  <dc:creator>Kellini Walter (SWIFT GROUP INC)</dc:creator>
  <cp:keywords>Global CIO Summit</cp:keywords>
  <dc:description>Template: Claire Hoover, Silverfox Productions _x000d_
Formatting: _x000d_
Audience Type: BDMs, TDMS, CIOs</dc:description>
  <cp:lastModifiedBy>Rodrigo Corral González</cp:lastModifiedBy>
  <cp:revision>45</cp:revision>
  <dcterms:created xsi:type="dcterms:W3CDTF">2016-08-22T02:07:54Z</dcterms:created>
  <dcterms:modified xsi:type="dcterms:W3CDTF">2016-10-06T15:57:10Z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0x0101002C38000A9703F64DB1B0B0F9690848F1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168;#Microsoft Redmond Campus|3cd96142-cb30-40de-9c66-cd17f1bb8ca1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405;#Global CIO Summit|fdefee9a-3f1e-4924-bf1d-ea5c192779e8</vt:lpwstr>
  </property>
  <property fmtid="{D5CDD505-2E9C-101B-9397-08002B2CF9AE}" pid="12" name="Audience1">
    <vt:lpwstr>404;#strategic|a264fbff-9562-4d3b-90a0-adc8d3853f62</vt:lpwstr>
  </property>
  <property fmtid="{D5CDD505-2E9C-101B-9397-08002B2CF9AE}" pid="13" name="Event Name">
    <vt:lpwstr>403;#Microsoft Global CIO Summit|7b63683e-8b8c-4ed1-a6a9-bbfbef83dfe9</vt:lpwstr>
  </property>
</Properties>
</file>